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6" r:id="rId7"/>
    <p:sldId id="267" r:id="rId8"/>
    <p:sldId id="268" r:id="rId9"/>
    <p:sldId id="264" r:id="rId10"/>
    <p:sldId id="265" r:id="rId11"/>
    <p:sldId id="262" r:id="rId12"/>
    <p:sldId id="263" r:id="rId13"/>
    <p:sldId id="272" r:id="rId14"/>
    <p:sldId id="276" r:id="rId15"/>
    <p:sldId id="269" r:id="rId16"/>
    <p:sldId id="270" r:id="rId17"/>
    <p:sldId id="271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5" autoAdjust="0"/>
    <p:restoredTop sz="85692" autoAdjust="0"/>
  </p:normalViewPr>
  <p:slideViewPr>
    <p:cSldViewPr snapToGrid="0">
      <p:cViewPr varScale="1">
        <p:scale>
          <a:sx n="95" d="100"/>
          <a:sy n="95" d="100"/>
        </p:scale>
        <p:origin x="33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8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Natural resources are we growing more? Are they inexhaustible? WWI – WWII? GI Bill?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63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Fabrics for clothing, reprocess for new plastic bags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18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 it!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13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 and Cummins competition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 err="1"/>
              <a:t>Pemi</a:t>
            </a:r>
            <a:r>
              <a:rPr lang="en-US" dirty="0"/>
              <a:t> river cleaning started in 19</a:t>
            </a:r>
            <a:r>
              <a:rPr lang="en-US" u="sng" dirty="0"/>
              <a:t>68. Today it is pure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59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0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83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81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2126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1201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78853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9655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5586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301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933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0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8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0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4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0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07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29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0DB6-F5C7-45FB-8CF3-31B45F9C2DA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5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160EA64-D806-43AC-9DF2-F8C432F32B4C}" type="datetimeFigureOut">
              <a:rPr lang="en-US" smtClean="0"/>
              <a:t>11/9/2023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2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2729" y="1289303"/>
            <a:ext cx="9638443" cy="33393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5000" dirty="0"/>
              <a:t>Reduce, reuse, remake, recycle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67985-D6E9-40FF-97C0-4B6D373E8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68" y="640080"/>
            <a:ext cx="10911865" cy="462686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801362-349C-44BE-BEF6-8E926E1D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42976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276778" y="1670895"/>
            <a:ext cx="9638443" cy="484633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Circularity makes good sense!</a:t>
            </a:r>
            <a:endParaRPr sz="4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95" y="2801409"/>
            <a:ext cx="5532746" cy="199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6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AEB3B-52CF-4745-8A0D-EE8796DFA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9"/>
          <a:stretch/>
        </p:blipFill>
        <p:spPr>
          <a:xfrm rot="5400000">
            <a:off x="5286174" y="846115"/>
            <a:ext cx="6390680" cy="51190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2F3DB3F-22E3-2141-9AED-852B80C49ADD}"/>
              </a:ext>
            </a:extLst>
          </p:cNvPr>
          <p:cNvSpPr txBox="1">
            <a:spLocks/>
          </p:cNvSpPr>
          <p:nvPr/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 b="1" dirty="0">
                <a:solidFill>
                  <a:srgbClr val="FFFFFF"/>
                </a:solidFill>
              </a:rPr>
              <a:t>We have begun to create awareness</a:t>
            </a:r>
          </a:p>
        </p:txBody>
      </p:sp>
    </p:spTree>
    <p:extLst>
      <p:ext uri="{BB962C8B-B14F-4D97-AF65-F5344CB8AC3E}">
        <p14:creationId xmlns:p14="http://schemas.microsoft.com/office/powerpoint/2010/main" val="920212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3331" y="746987"/>
            <a:ext cx="6131732" cy="5066959"/>
          </a:xfrm>
        </p:spPr>
        <p:txBody>
          <a:bodyPr anchor="ctr">
            <a:normAutofit fontScale="92500" lnSpcReduction="10000"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»"/>
            </a:pPr>
            <a:r>
              <a:rPr lang="en-US" sz="3800" b="1" dirty="0"/>
              <a:t>Al Gore’s name on a movie about climate change</a:t>
            </a:r>
          </a:p>
          <a:p>
            <a:pPr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»"/>
            </a:pPr>
            <a:r>
              <a:rPr lang="en-US" sz="3800" b="1" dirty="0"/>
              <a:t>Scoffing – ridicule – resistance</a:t>
            </a:r>
          </a:p>
          <a:p>
            <a:pPr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»"/>
            </a:pPr>
            <a:r>
              <a:rPr lang="en-US" sz="3800" b="1" dirty="0"/>
              <a:t>Remember – 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»"/>
            </a:pPr>
            <a:r>
              <a:rPr lang="en-US" sz="2800" b="1" dirty="0"/>
              <a:t>Paper Drives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»"/>
            </a:pPr>
            <a:r>
              <a:rPr lang="en-US" sz="2800" b="1" dirty="0"/>
              <a:t>Picking up empty bottles and returning them for the deposit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»"/>
            </a:pPr>
            <a:r>
              <a:rPr lang="en-US" sz="2800" b="1" dirty="0"/>
              <a:t>Still doing that in your state</a:t>
            </a:r>
          </a:p>
          <a:p>
            <a:pPr lvl="1"/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40" y="3403920"/>
            <a:ext cx="100320" cy="5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679" y="5637839"/>
            <a:ext cx="2440322" cy="122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2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FF"/>
                </a:solidFill>
              </a:rPr>
              <a:t>Dave’s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/>
              <a:t>Dave Williams owned IPC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/>
              <a:t>It is now Freudenberg-NOK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/>
              <a:t>Molding custom parts out of rubber, steel, and silicone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/>
              <a:t>The waste went to dumps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/>
              <a:t>Why not burn it? EPA – smell – etc.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/>
              <a:t>Today – it gets processed into pellets and gets blended with fuel oil to provide heat to the molds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b="1" dirty="0"/>
              <a:t>The electricity is provided by the company’s own hydroelectric generators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055681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1098" y="-242897"/>
            <a:ext cx="15698052" cy="82153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4BB03-D8F7-F547-93C5-FAC123DE5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One of our largest waste streams at about 90 million tons per year</a:t>
            </a:r>
          </a:p>
          <a:p>
            <a:pPr marL="457200" lvl="1" indent="0">
              <a:buNone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~50 million tons get recycled*</a:t>
            </a:r>
          </a:p>
          <a:p>
            <a:pPr marL="457200" lvl="1" indent="0">
              <a:buNone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~08 million tons get burned for energy</a:t>
            </a:r>
          </a:p>
          <a:p>
            <a:pPr marL="457200" lvl="1" indent="0">
              <a:buNone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~32 million tons go to landfills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035B01-9DE3-194F-8275-D6A2BCAF7706}"/>
              </a:ext>
            </a:extLst>
          </p:cNvPr>
          <p:cNvSpPr txBox="1">
            <a:spLocks/>
          </p:cNvSpPr>
          <p:nvPr/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Plastic</a:t>
            </a:r>
          </a:p>
          <a:p>
            <a:r>
              <a:rPr lang="en-US" sz="3600" b="1" dirty="0">
                <a:solidFill>
                  <a:srgbClr val="FFFFFF"/>
                </a:solidFill>
              </a:rPr>
              <a:t>Packaging</a:t>
            </a:r>
          </a:p>
        </p:txBody>
      </p:sp>
    </p:spTree>
    <p:extLst>
      <p:ext uri="{BB962C8B-B14F-4D97-AF65-F5344CB8AC3E}">
        <p14:creationId xmlns:p14="http://schemas.microsoft.com/office/powerpoint/2010/main" val="734162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AC0CD-0743-C240-A6BC-F8D6ABD9C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i="1" u="sng" dirty="0"/>
              <a:t>CAVEAT!!!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03FA2-E958-3444-88FB-AAEF10DC2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~1,000,000 tons of plastic waste gets shipped out of the U.S. to Asian countries for “reprocessing.”</a:t>
            </a:r>
          </a:p>
          <a:p>
            <a:r>
              <a:rPr lang="en-US" dirty="0"/>
              <a:t>157,000 TEU per year.</a:t>
            </a:r>
          </a:p>
          <a:p>
            <a:r>
              <a:rPr lang="en-US" dirty="0"/>
              <a:t>China has stopped taking our trash.</a:t>
            </a:r>
          </a:p>
          <a:p>
            <a:r>
              <a:rPr lang="en-US" dirty="0"/>
              <a:t>Vietnam, India, Bangladesh, and others are taking it, but it is not being recycled.</a:t>
            </a:r>
          </a:p>
        </p:txBody>
      </p:sp>
    </p:spTree>
    <p:extLst>
      <p:ext uri="{BB962C8B-B14F-4D97-AF65-F5344CB8AC3E}">
        <p14:creationId xmlns:p14="http://schemas.microsoft.com/office/powerpoint/2010/main" val="233816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38725-E428-E94C-9015-6FD86EBBC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In a few states, you pay a deposit on many containers and their recycle rate is higher than that in TX.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 err="1"/>
              <a:t>Pepsico</a:t>
            </a:r>
            <a:r>
              <a:rPr lang="en-US" sz="2800" b="1" dirty="0"/>
              <a:t> and Anheuser Busch and others are using a new packaging process that uses recycled plastic 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r>
              <a:rPr lang="en-US" sz="2400" b="1" dirty="0"/>
              <a:t>Tops and bottles are the same material</a:t>
            </a:r>
          </a:p>
          <a:p>
            <a:pPr lvl="1">
              <a:buClr>
                <a:schemeClr val="accent2">
                  <a:lumMod val="75000"/>
                </a:schemeClr>
              </a:buClr>
            </a:pPr>
            <a:r>
              <a:rPr lang="en-US" sz="2400" b="1" dirty="0"/>
              <a:t>Return to the store for refund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It’s another step toward circularity!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035B01-9DE3-194F-8275-D6A2BCAF7706}"/>
              </a:ext>
            </a:extLst>
          </p:cNvPr>
          <p:cNvSpPr txBox="1">
            <a:spLocks/>
          </p:cNvSpPr>
          <p:nvPr/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Deposits as incentives</a:t>
            </a:r>
          </a:p>
        </p:txBody>
      </p:sp>
    </p:spTree>
    <p:extLst>
      <p:ext uri="{BB962C8B-B14F-4D97-AF65-F5344CB8AC3E}">
        <p14:creationId xmlns:p14="http://schemas.microsoft.com/office/powerpoint/2010/main" val="1871636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35B01-9DE3-194F-8275-D6A2BCAF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Refurbish</a:t>
            </a: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or Reman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95FFC-2A51-964B-BCE7-FBDB667DE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600" b="1" dirty="0"/>
              <a:t>Cable boxes and cell phones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600" b="1" dirty="0"/>
              <a:t>Diesel Engines, transmissions, fuel pumps, injectors, etc.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600" b="1" dirty="0"/>
              <a:t>Buildings and bridges (see dumps above)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600" b="1" dirty="0"/>
              <a:t>Furniture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600" b="1" dirty="0"/>
              <a:t>Taxis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819" y="5022376"/>
            <a:ext cx="2753436" cy="18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33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4C3BE-1C56-E646-8EDD-322C4BA66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Not new, but getting newer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D44FD-570B-4B4E-A0B8-6BC7DF192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600" b="1" dirty="0"/>
              <a:t>The first papers on Circularity were written in the early 1960’s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600" b="1" dirty="0"/>
              <a:t>They were further developed in the 1980’s as we got serious about pollution.</a:t>
            </a:r>
          </a:p>
        </p:txBody>
      </p:sp>
    </p:spTree>
    <p:extLst>
      <p:ext uri="{BB962C8B-B14F-4D97-AF65-F5344CB8AC3E}">
        <p14:creationId xmlns:p14="http://schemas.microsoft.com/office/powerpoint/2010/main" val="1949314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A2AB6D-5DA8-EF48-8FFF-74B3B70B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Good News!</a:t>
            </a:r>
          </a:p>
        </p:txBody>
      </p:sp>
      <p:pic>
        <p:nvPicPr>
          <p:cNvPr id="1026" name="Picture 2" descr="New Hampshire State Map">
            <a:extLst>
              <a:ext uri="{FF2B5EF4-FFF2-40B4-BE49-F238E27FC236}">
                <a16:creationId xmlns:a16="http://schemas.microsoft.com/office/drawing/2014/main" id="{9253C708-BD66-5D9D-FC43-8137AB0B8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553" y="-50485"/>
            <a:ext cx="48812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709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" y="0"/>
            <a:ext cx="12646735" cy="715142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DE307-01E3-1244-B526-C3595ACF1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922" y="1388432"/>
            <a:ext cx="5320696" cy="4053840"/>
          </a:xfrm>
        </p:spPr>
        <p:txBody>
          <a:bodyPr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600" b="1" dirty="0"/>
              <a:t>Developing mass reuse and reprocessing to grow from artisan to big business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600" b="1" dirty="0"/>
              <a:t>Finding alternatives to petroleum-based products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600" b="1" dirty="0"/>
              <a:t>Creating a new social scheme that will allow for sustainability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EA2AB6D-5DA8-EF48-8FFF-74B3B70B2C7B}"/>
              </a:ext>
            </a:extLst>
          </p:cNvPr>
          <p:cNvSpPr txBox="1">
            <a:spLocks/>
          </p:cNvSpPr>
          <p:nvPr/>
        </p:nvSpPr>
        <p:spPr>
          <a:xfrm>
            <a:off x="1260873" y="1572836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>
                <a:solidFill>
                  <a:srgbClr val="FFFFFF"/>
                </a:solidFill>
              </a:rPr>
              <a:t>Keys to Improvement</a:t>
            </a:r>
          </a:p>
        </p:txBody>
      </p:sp>
    </p:spTree>
    <p:extLst>
      <p:ext uri="{BB962C8B-B14F-4D97-AF65-F5344CB8AC3E}">
        <p14:creationId xmlns:p14="http://schemas.microsoft.com/office/powerpoint/2010/main" val="232335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Our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1570" y="876663"/>
            <a:ext cx="5320696" cy="4053840"/>
          </a:xfrm>
        </p:spPr>
        <p:txBody>
          <a:bodyPr anchor="ctr"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‐"/>
            </a:pPr>
            <a:r>
              <a:rPr lang="en-US" sz="4400" b="1" dirty="0"/>
              <a:t>The Why</a:t>
            </a:r>
          </a:p>
          <a:p>
            <a:pPr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‐"/>
            </a:pPr>
            <a:r>
              <a:rPr lang="en-US" sz="4400" b="1" dirty="0"/>
              <a:t>The What</a:t>
            </a:r>
          </a:p>
          <a:p>
            <a:pPr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‐"/>
            </a:pPr>
            <a:r>
              <a:rPr lang="en-US" sz="4400" b="1" dirty="0"/>
              <a:t>The How</a:t>
            </a:r>
          </a:p>
          <a:p>
            <a:pPr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‐"/>
            </a:pPr>
            <a:r>
              <a:rPr lang="en-US" sz="4400" b="1" dirty="0"/>
              <a:t>The When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18" y="4415051"/>
            <a:ext cx="4137894" cy="248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893" y="-674216"/>
            <a:ext cx="14562163" cy="7675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401D62-5F1F-8E42-9237-E25BA110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606" y="2423722"/>
            <a:ext cx="6677047" cy="1752599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you! 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Chet Frame, CPSM, CLTD, CPIM, CSCP</a:t>
            </a:r>
            <a:br>
              <a:rPr lang="en-US" sz="3600" dirty="0"/>
            </a:br>
            <a:r>
              <a:rPr lang="en-US" sz="3600" dirty="0"/>
              <a:t>cframe@bbcintl.com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2844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 b="1" dirty="0"/>
              <a:t>Our ancestors –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‐"/>
            </a:pPr>
            <a:r>
              <a:rPr lang="en-US" sz="3200" b="1" dirty="0"/>
              <a:t>Built homes, tore out the things they could reuse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‐"/>
            </a:pPr>
            <a:r>
              <a:rPr lang="en-US" sz="3200" b="1" dirty="0"/>
              <a:t>Burned the rest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‐"/>
            </a:pPr>
            <a:r>
              <a:rPr lang="en-US" sz="3200" b="1" dirty="0"/>
              <a:t>Collected the nails from the ashes to use them for new construction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Corbel" panose="020B0503020204020204" pitchFamily="34" charset="0"/>
              <a:buChar char="‐"/>
            </a:pPr>
            <a:r>
              <a:rPr lang="en-US" sz="3200" b="1" dirty="0"/>
              <a:t>It was efficient, effective, and productive</a:t>
            </a:r>
            <a:endParaRPr sz="32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Some Background</a:t>
            </a:r>
          </a:p>
        </p:txBody>
      </p:sp>
    </p:spTree>
    <p:extLst>
      <p:ext uri="{BB962C8B-B14F-4D97-AF65-F5344CB8AC3E}">
        <p14:creationId xmlns:p14="http://schemas.microsoft.com/office/powerpoint/2010/main" val="2090462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Growth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200" b="1" dirty="0"/>
              <a:t>The population grew and the need for more went up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200" b="1" dirty="0"/>
              <a:t>Towns and cities didn’t want people burning their homes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200" b="1" dirty="0"/>
              <a:t>They created dumps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200" b="1" dirty="0"/>
              <a:t>Homes would be torn down and the materials would be hauled to a dump and burned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425838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Mass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Henry Ford built cars better than anyone else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Other industries saw this as a boon for them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They mass produced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We didn’t need the nails from the old house and the beams were only good for decoration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Suburbia!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The dumps grew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Take, Make, and Toss!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1805578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" y="0"/>
            <a:ext cx="13055456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The shift from artisan craft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Automobiles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Homes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Factories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Office Buildings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Strip Malls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Drive </a:t>
            </a:r>
            <a:r>
              <a:rPr lang="en-US" sz="3200" b="1" dirty="0" err="1">
                <a:solidFill>
                  <a:schemeClr val="bg1"/>
                </a:solidFill>
              </a:rPr>
              <a:t>Thrus</a:t>
            </a:r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Moved us to more volume with better quality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With shorter life spans</a:t>
            </a:r>
            <a:endParaRPr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1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Reusing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200" b="1" dirty="0"/>
              <a:t>Renovating downtowns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200" b="1" dirty="0"/>
              <a:t>Creating Malls away from City Center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200" b="1" dirty="0"/>
              <a:t>Spreading, Tearing Down, and Building Up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3200" b="1" dirty="0"/>
              <a:t>The old was moved to landfill operations (aka – Dumps)</a:t>
            </a:r>
            <a:endParaRPr sz="3200" b="1" dirty="0"/>
          </a:p>
        </p:txBody>
      </p:sp>
    </p:spTree>
    <p:extLst>
      <p:ext uri="{BB962C8B-B14F-4D97-AF65-F5344CB8AC3E}">
        <p14:creationId xmlns:p14="http://schemas.microsoft.com/office/powerpoint/2010/main" val="2342368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Today’s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We need more housing in single family dwellings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On miniscule tracts of land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We Tear Out, Remodel, and Flip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r>
              <a:rPr lang="en-US" sz="2800" b="1" dirty="0"/>
              <a:t>We have dumpsters that collect the Torn Out material and efficiently move it to the Landfill where it joins the inner appointments from used autos, “old computers,” and packaging materials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99420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3DB3F-22E3-2141-9AED-852B80C4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Reduce!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82BF9-F427-A340-A0F3-9065B7531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402080"/>
            <a:ext cx="5320696" cy="4053840"/>
          </a:xfrm>
        </p:spPr>
        <p:txBody>
          <a:bodyPr anchor="ctr">
            <a:noAutofit/>
          </a:bodyPr>
          <a:lstStyle/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3200" b="1" dirty="0"/>
              <a:t>We have made waste handling more efficient, but not more effective.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3200" b="1" dirty="0"/>
              <a:t>How do we collect the nails to reuse them?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3200" b="1" dirty="0"/>
              <a:t>One example – Using aqueous solvents to replace oil based solvents</a:t>
            </a:r>
          </a:p>
        </p:txBody>
      </p:sp>
    </p:spTree>
    <p:extLst>
      <p:ext uri="{BB962C8B-B14F-4D97-AF65-F5344CB8AC3E}">
        <p14:creationId xmlns:p14="http://schemas.microsoft.com/office/powerpoint/2010/main" val="18628565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1318</TotalTime>
  <Words>726</Words>
  <Application>Microsoft Office PowerPoint</Application>
  <PresentationFormat>Widescreen</PresentationFormat>
  <Paragraphs>108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Corbel</vt:lpstr>
      <vt:lpstr>Wingdings</vt:lpstr>
      <vt:lpstr>Parallax</vt:lpstr>
      <vt:lpstr>Reduce, reuse, remake, recycle</vt:lpstr>
      <vt:lpstr>Our Agenda</vt:lpstr>
      <vt:lpstr>PowerPoint Presentation</vt:lpstr>
      <vt:lpstr>Growth</vt:lpstr>
      <vt:lpstr>Mass Production</vt:lpstr>
      <vt:lpstr>The shift from artisan craft</vt:lpstr>
      <vt:lpstr>Reusing Space</vt:lpstr>
      <vt:lpstr>Today’s Market</vt:lpstr>
      <vt:lpstr>Reduce!</vt:lpstr>
      <vt:lpstr>PowerPoint Presentation</vt:lpstr>
      <vt:lpstr>Awareness</vt:lpstr>
      <vt:lpstr>Dave’s Goal</vt:lpstr>
      <vt:lpstr>PowerPoint Presentation</vt:lpstr>
      <vt:lpstr>CAVEAT!!!</vt:lpstr>
      <vt:lpstr>PowerPoint Presentation</vt:lpstr>
      <vt:lpstr>Refurbish or Reman</vt:lpstr>
      <vt:lpstr>Not new, but getting newer</vt:lpstr>
      <vt:lpstr>Good News!</vt:lpstr>
      <vt:lpstr>PowerPoint Presentation</vt:lpstr>
      <vt:lpstr>Thank you!   Chet Frame, CPSM, CLTD, CPIM, CSCP cframe@bbcintl.com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Reduce, reuse, remake, recycle</dc:title>
  <dc:creator>Chet Frame</dc:creator>
  <cp:lastModifiedBy>Tom Raimondi</cp:lastModifiedBy>
  <cp:revision>16</cp:revision>
  <dcterms:created xsi:type="dcterms:W3CDTF">2021-10-03T13:40:48Z</dcterms:created>
  <dcterms:modified xsi:type="dcterms:W3CDTF">2023-11-09T12:26:18Z</dcterms:modified>
</cp:coreProperties>
</file>